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2548"/>
  </p:normalViewPr>
  <p:slideViewPr>
    <p:cSldViewPr snapToGrid="0" snapToObjects="1">
      <p:cViewPr varScale="1">
        <p:scale>
          <a:sx n="80" d="100"/>
          <a:sy n="80" d="100"/>
        </p:scale>
        <p:origin x="2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C60E0-78D8-FF43-BD40-92EAB08C4655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B9D57-CE73-D247-A300-867E41941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G-</a:t>
            </a:r>
            <a:r>
              <a:rPr lang="en-US" dirty="0" err="1"/>
              <a:t>Quadruplex</a:t>
            </a:r>
            <a:r>
              <a:rPr lang="en-US" dirty="0"/>
              <a:t> on 4000 </a:t>
            </a:r>
            <a:r>
              <a:rPr lang="en-US" dirty="0" err="1"/>
              <a:t>mrnas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9D57-CE73-D247-A300-867E41941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3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images&amp;cd</a:t>
            </a:r>
            <a:r>
              <a:rPr lang="en-US" dirty="0"/>
              <a:t>=&amp;cad=</a:t>
            </a:r>
            <a:r>
              <a:rPr lang="en-US" dirty="0" err="1"/>
              <a:t>rja&amp;uact</a:t>
            </a:r>
            <a:r>
              <a:rPr lang="en-US" dirty="0"/>
              <a:t>=8&amp;ved=2ahUKEwiDieHexqHaAhXs44MKHdKEAxwQjhx6BAgAEAM&amp;url=http%3A%2F%2Fwww.gentegra.com%2F&amp;psig=AOvVaw1qxQYq6YAyruBEhFoRNEnI&amp;ust=1522963318851078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9D57-CE73-D247-A300-867E41941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imgres&amp;cd</a:t>
            </a:r>
            <a:r>
              <a:rPr lang="en-US" dirty="0"/>
              <a:t>=&amp;cad=</a:t>
            </a:r>
            <a:r>
              <a:rPr lang="en-US" dirty="0" err="1"/>
              <a:t>rja&amp;uact</a:t>
            </a:r>
            <a:r>
              <a:rPr lang="en-US" dirty="0"/>
              <a:t>=8&amp;ved=2ahUKEwiAruaEzqTaAhWryoMKHSVLDKwQjhx6BAgAEAM&amp;url=https%3A%2F%2Fen.wikipedia.org%2Fwiki%2FZinc_finger&amp;psig=AOvVaw21B6_cVqtdvVOJFJlJZCtA&amp;ust=1523068391032367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images&amp;cd</a:t>
            </a:r>
            <a:r>
              <a:rPr lang="en-US" dirty="0"/>
              <a:t>=&amp;cad=</a:t>
            </a:r>
            <a:r>
              <a:rPr lang="en-US" dirty="0" err="1"/>
              <a:t>rja&amp;uact</a:t>
            </a:r>
            <a:r>
              <a:rPr lang="en-US" dirty="0"/>
              <a:t>=8&amp;ved=2ahUKEwjTk8XfzqTaAhVN1IMKHb67A8UQjhx6BAgAEAM&amp;url=https%3A%2F%2Fwww.videoblocks.com%2Fvideo%2Fbar-graph-up-and-down-line-drawing-illustration-animation-with-transparent-background-rxc8sbuzgivj98fum&amp;psig=AOvVaw2we4zfI020ggUhn3MAqAPq&amp;ust=1523068492749715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9D57-CE73-D247-A300-867E41941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1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9D57-CE73-D247-A300-867E419419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images&amp;cd</a:t>
            </a:r>
            <a:r>
              <a:rPr lang="en-US" dirty="0"/>
              <a:t>=&amp;cad=</a:t>
            </a:r>
            <a:r>
              <a:rPr lang="en-US" dirty="0" err="1"/>
              <a:t>rja&amp;uact</a:t>
            </a:r>
            <a:r>
              <a:rPr lang="en-US" dirty="0"/>
              <a:t>=8&amp;ved=2ahUKEwjTptW80qTaAhUJ_4MKHUi4CugQjhx6BAgAEAM&amp;url=http%3A%2F%2Fwww.sdbonline.org%2Ffly%2Fatlas%2F41.htm&amp;psig=AOvVaw0-Sp0Mbd-Szx29Euylf2JY&amp;ust=1523069580401601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9D57-CE73-D247-A300-867E419419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9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9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1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FEBC-6AB9-F94E-92AB-00B6EF1213E6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8F41-FBDF-7D46-B795-9F08666F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5.tiff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7FB54-DD18-D748-A675-8398B4B85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96982"/>
            <a:ext cx="9144001" cy="69549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036BD-B078-6944-B459-FAEBE4393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750" y="1711722"/>
            <a:ext cx="7556500" cy="2180828"/>
          </a:xfrm>
        </p:spPr>
        <p:txBody>
          <a:bodyPr>
            <a:normAutofit/>
          </a:bodyPr>
          <a:lstStyle/>
          <a:p>
            <a:r>
              <a:rPr lang="en-US" sz="4950" i="1" dirty="0">
                <a:solidFill>
                  <a:schemeClr val="bg1"/>
                </a:solidFill>
              </a:rPr>
              <a:t>CNBP</a:t>
            </a:r>
            <a:r>
              <a:rPr lang="en-US" sz="4950" dirty="0">
                <a:solidFill>
                  <a:schemeClr val="bg1"/>
                </a:solidFill>
              </a:rPr>
              <a:t> &amp; Myotonic Dystrophy Type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96790-4DBD-6844-B39A-E177BD7F1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24325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Paxton Paine</a:t>
            </a:r>
          </a:p>
        </p:txBody>
      </p:sp>
    </p:spTree>
    <p:extLst>
      <p:ext uri="{BB962C8B-B14F-4D97-AF65-F5344CB8AC3E}">
        <p14:creationId xmlns:p14="http://schemas.microsoft.com/office/powerpoint/2010/main" val="135016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48F7-9A68-4641-96F1-3E352BB0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013" y="500062"/>
            <a:ext cx="9372601" cy="132556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Aim 1: Identify conserved aa’s binding skeletal muscle transcripts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7ECD5-CA20-D045-B325-B5B0A014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24549"/>
            <a:ext cx="7886700" cy="5048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1) Identify conserved protein domains using SMART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B5B63-90EF-474F-A806-77000F7FA6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372409"/>
            <a:ext cx="4862513" cy="4552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242D0-DED7-344F-8354-36E30477C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724" y="2528888"/>
            <a:ext cx="3209991" cy="19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48F7-9A68-4641-96F1-3E352BB0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8625" y="500062"/>
            <a:ext cx="9858375" cy="1325563"/>
          </a:xfrm>
        </p:spPr>
        <p:txBody>
          <a:bodyPr>
            <a:normAutofit/>
          </a:bodyPr>
          <a:lstStyle/>
          <a:p>
            <a:r>
              <a:rPr lang="en-US" sz="2200" dirty="0"/>
              <a:t>Aim 1: Identify conserved aa’s binding skeletal muscle transcripts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7ECD5-CA20-D045-B325-B5B0A014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72137"/>
            <a:ext cx="7886700" cy="5048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2) Mutate conserved amino acids using CRISPR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08C1F-D4FE-8D44-8F20-779079CB19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84" y="2309416"/>
            <a:ext cx="8702831" cy="446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49DC5-AA3F-EC42-8D12-D07924E7A5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84" y="1695054"/>
            <a:ext cx="8702831" cy="614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B884B-3DD2-D740-8ACA-81EF3D102C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057" y="3504408"/>
            <a:ext cx="1892358" cy="1447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E1A1F6-7806-B247-8840-0ACD43834C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793" y="3504408"/>
            <a:ext cx="1804988" cy="1547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FDC67-2BD9-FB48-B406-89393E795A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159" y="3475295"/>
            <a:ext cx="1892358" cy="14470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0A7313-95A3-8141-B60A-723AAE42E086}"/>
              </a:ext>
            </a:extLst>
          </p:cNvPr>
          <p:cNvCxnSpPr>
            <a:cxnSpLocks/>
          </p:cNvCxnSpPr>
          <p:nvPr/>
        </p:nvCxnSpPr>
        <p:spPr>
          <a:xfrm>
            <a:off x="3082420" y="4320577"/>
            <a:ext cx="601373" cy="0"/>
          </a:xfrm>
          <a:prstGeom prst="straightConnector1">
            <a:avLst/>
          </a:prstGeom>
          <a:ln w="1047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D394A7-8526-0040-B8AE-26B13E267903}"/>
              </a:ext>
            </a:extLst>
          </p:cNvPr>
          <p:cNvCxnSpPr>
            <a:cxnSpLocks/>
          </p:cNvCxnSpPr>
          <p:nvPr/>
        </p:nvCxnSpPr>
        <p:spPr>
          <a:xfrm>
            <a:off x="5473786" y="4320577"/>
            <a:ext cx="601373" cy="0"/>
          </a:xfrm>
          <a:prstGeom prst="straightConnector1">
            <a:avLst/>
          </a:prstGeom>
          <a:ln w="1047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2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48F7-9A68-4641-96F1-3E352BB0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013" y="500062"/>
            <a:ext cx="9372601" cy="1325563"/>
          </a:xfrm>
        </p:spPr>
        <p:txBody>
          <a:bodyPr>
            <a:normAutofit/>
          </a:bodyPr>
          <a:lstStyle/>
          <a:p>
            <a:r>
              <a:rPr lang="en-US" sz="2200" dirty="0"/>
              <a:t>Aim 1: Identify conserved aa’s binding skeletal muscle transcripts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7ECD5-CA20-D045-B325-B5B0A014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24549"/>
            <a:ext cx="7886700" cy="504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3) Screen for muscle wasting phenotype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CDC4E-D5CE-634F-8CF6-523F257570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2" y="1825625"/>
            <a:ext cx="5293602" cy="32703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E51880-9CB0-434A-8C48-A775BE1E5D35}"/>
              </a:ext>
            </a:extLst>
          </p:cNvPr>
          <p:cNvSpPr/>
          <p:nvPr/>
        </p:nvSpPr>
        <p:spPr>
          <a:xfrm>
            <a:off x="1042987" y="2139852"/>
            <a:ext cx="728663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FC448-4AB9-FB46-8252-DD687B4C582D}"/>
              </a:ext>
            </a:extLst>
          </p:cNvPr>
          <p:cNvSpPr/>
          <p:nvPr/>
        </p:nvSpPr>
        <p:spPr>
          <a:xfrm>
            <a:off x="5571419" y="3151188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</a:rPr>
              <a:t>Hypothesis: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 At least one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</a:rPr>
              <a:t>ZnF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 domain will be critical to the regulation of skeletal muscle genes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5609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0518-14FF-084E-BCAE-1FEC5EE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Aim 2: Identify differentially expressed skeletal muscle mRNAs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4EAE-B5F6-6948-BCC1-EEC753F0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5943600"/>
            <a:ext cx="8358187" cy="619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1) Perform RNA-</a:t>
            </a:r>
            <a:r>
              <a:rPr lang="en-US" sz="2400" dirty="0" err="1"/>
              <a:t>seq</a:t>
            </a:r>
            <a:r>
              <a:rPr lang="en-US" sz="2400" dirty="0"/>
              <a:t> on WT and mutant CNBP in muscle tissue</a:t>
            </a:r>
          </a:p>
        </p:txBody>
      </p:sp>
    </p:spTree>
    <p:extLst>
      <p:ext uri="{BB962C8B-B14F-4D97-AF65-F5344CB8AC3E}">
        <p14:creationId xmlns:p14="http://schemas.microsoft.com/office/powerpoint/2010/main" val="179736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0518-14FF-084E-BCAE-1FEC5EE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Aim 2: Identify differentially expressed skeletal muscle mRNAs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4EAE-B5F6-6948-BCC1-EEC753F0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5943600"/>
            <a:ext cx="8358187" cy="619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2) Sort genes using gene ontology</a:t>
            </a:r>
          </a:p>
        </p:txBody>
      </p:sp>
    </p:spTree>
    <p:extLst>
      <p:ext uri="{BB962C8B-B14F-4D97-AF65-F5344CB8AC3E}">
        <p14:creationId xmlns:p14="http://schemas.microsoft.com/office/powerpoint/2010/main" val="69639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0518-14FF-084E-BCAE-1FEC5EE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Aim 2: Identify differentially expressed skeletal muscle mRNAs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4EAE-B5F6-6948-BCC1-EEC753F0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5943600"/>
            <a:ext cx="8358187" cy="6191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/>
              <a:t>3) Knock-out differentially expressed transcripts with CRISPR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48262-8806-7C4F-B2A2-A37912AE784A}"/>
              </a:ext>
            </a:extLst>
          </p:cNvPr>
          <p:cNvSpPr/>
          <p:nvPr/>
        </p:nvSpPr>
        <p:spPr>
          <a:xfrm>
            <a:off x="5257800" y="2893814"/>
            <a:ext cx="3271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</a:rPr>
              <a:t>Hypothesis: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 Genes with large variations in expression will be related to muscle wasting pathways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152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CEFD-9A4D-374F-B2B3-E53BDC09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6"/>
            <a:ext cx="8478982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is myotonic dystrophy type 2 (DM2)?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3E77F-B7F8-0B40-B3F6-4D915D70F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5882986"/>
            <a:ext cx="8478982" cy="975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DM2 is the </a:t>
            </a:r>
            <a:r>
              <a:rPr lang="en-US" sz="2400" dirty="0">
                <a:solidFill>
                  <a:srgbClr val="0070C0"/>
                </a:solidFill>
              </a:rPr>
              <a:t>most common</a:t>
            </a:r>
            <a:r>
              <a:rPr lang="en-US" sz="2400" dirty="0"/>
              <a:t> muscular dystrophy found in </a:t>
            </a:r>
            <a:r>
              <a:rPr lang="en-US" sz="2400" dirty="0">
                <a:solidFill>
                  <a:srgbClr val="0070C0"/>
                </a:solidFill>
              </a:rPr>
              <a:t>adults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578EF-EB80-0B4C-A77B-DB2E14E34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68" y="1952631"/>
            <a:ext cx="5349587" cy="35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FDAB-79C5-814C-8E6C-F0C00C63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the symptoms of DM2?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58FB-A787-D648-A351-842904F86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509" y="2631353"/>
            <a:ext cx="560589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Muscle pain, wasting, and weakness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</a:rPr>
              <a:t>Heart problems</a:t>
            </a: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B0F0"/>
                </a:solidFill>
              </a:rPr>
              <a:t>Myotonia</a:t>
            </a:r>
            <a:endParaRPr lang="en-US" sz="24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And many more…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F0C36-8F0D-CA4F-8E0D-4D6FCDCF1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1578257"/>
            <a:ext cx="2024495" cy="48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2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745E7C-91F7-B843-ADBD-F0DFF6882E74}"/>
              </a:ext>
            </a:extLst>
          </p:cNvPr>
          <p:cNvSpPr/>
          <p:nvPr/>
        </p:nvSpPr>
        <p:spPr>
          <a:xfrm>
            <a:off x="879506" y="5256824"/>
            <a:ext cx="4087091" cy="1310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96835C-36D6-3B41-8568-F47E20F3DF2E}"/>
              </a:ext>
            </a:extLst>
          </p:cNvPr>
          <p:cNvSpPr/>
          <p:nvPr/>
        </p:nvSpPr>
        <p:spPr>
          <a:xfrm>
            <a:off x="872836" y="3751641"/>
            <a:ext cx="4087091" cy="13329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E88AE0-68DC-3A4F-8BAA-994E936F7CFC}"/>
              </a:ext>
            </a:extLst>
          </p:cNvPr>
          <p:cNvSpPr/>
          <p:nvPr/>
        </p:nvSpPr>
        <p:spPr>
          <a:xfrm>
            <a:off x="872836" y="2660073"/>
            <a:ext cx="4087091" cy="9193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CD437-2F89-D846-9CA6-EDED918A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CNBP?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81417-6750-854D-9A31-A42A13567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30" y="1533869"/>
            <a:ext cx="8085220" cy="87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6E683-D5C1-074F-9B1B-573379CC5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85"/>
          <a:stretch/>
        </p:blipFill>
        <p:spPr>
          <a:xfrm>
            <a:off x="6169314" y="2940174"/>
            <a:ext cx="2184977" cy="38752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D6F15-2CB1-9447-84C4-29581339D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7623"/>
              </p:ext>
            </p:extLst>
          </p:nvPr>
        </p:nvGraphicFramePr>
        <p:xfrm>
          <a:off x="1250274" y="2660073"/>
          <a:ext cx="3345554" cy="4435434"/>
        </p:xfrm>
        <a:graphic>
          <a:graphicData uri="http://schemas.openxmlformats.org/drawingml/2006/table">
            <a:tbl>
              <a:tblPr/>
              <a:tblGrid>
                <a:gridCol w="3345554">
                  <a:extLst>
                    <a:ext uri="{9D8B030D-6E8A-4147-A177-3AD203B41FA5}">
                      <a16:colId xmlns:a16="http://schemas.microsoft.com/office/drawing/2014/main" val="335029014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 fontAlgn="t">
                        <a:lnSpc>
                          <a:spcPct val="125000"/>
                        </a:lnSpc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Biological Process</a:t>
                      </a:r>
                      <a:br>
                        <a:rPr lang="en-US" sz="20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of transcription</a:t>
                      </a:r>
                    </a:p>
                    <a:p>
                      <a:pPr algn="ctr" fontAlgn="t">
                        <a:lnSpc>
                          <a:spcPct val="125000"/>
                        </a:lnSpc>
                      </a:pPr>
                      <a:endParaRPr lang="en-US" sz="20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 Function</a:t>
                      </a:r>
                      <a:br>
                        <a:rPr lang="en-US" sz="20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Metal/zinc ion binding</a:t>
                      </a:r>
                      <a:br>
                        <a:rPr lang="en-US" sz="20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Nucleic acid binding</a:t>
                      </a:r>
                      <a:br>
                        <a:rPr lang="en-US" sz="20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0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Cellular Component</a:t>
                      </a:r>
                      <a:br>
                        <a:rPr lang="en-US" sz="2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Cytosol</a:t>
                      </a:r>
                      <a:br>
                        <a:rPr lang="en-US" sz="20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Endoplasmic reticulum</a:t>
                      </a:r>
                      <a:br>
                        <a:rPr lang="en-US" sz="20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Nucleus</a:t>
                      </a:r>
                      <a:endParaRPr lang="en-US" sz="20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9" marR="96179" marT="30777" marB="30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33239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0AF6C6-528E-3E44-9909-86A2C3EADB01}"/>
              </a:ext>
            </a:extLst>
          </p:cNvPr>
          <p:cNvCxnSpPr/>
          <p:nvPr/>
        </p:nvCxnSpPr>
        <p:spPr>
          <a:xfrm>
            <a:off x="4225636" y="4877790"/>
            <a:ext cx="1676400" cy="0"/>
          </a:xfrm>
          <a:prstGeom prst="straightConnector1">
            <a:avLst/>
          </a:prstGeom>
          <a:ln w="1047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E02C-8CA4-BB4C-8FFC-5D927CBD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CNBP conserved across species?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C456-3F7C-6948-B655-229FE57B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12873"/>
            <a:ext cx="7886700" cy="3996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Yes!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5AD0B-7A0B-1F40-AE26-C354AD0BCD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" y="1690689"/>
            <a:ext cx="8702831" cy="41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2D0F-C3D3-6A41-A65B-03D6E61B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DM2?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88FE-4FF0-924F-BB94-926A4086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53941"/>
            <a:ext cx="7886700" cy="1052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CCTG sequence repeats within first intron of </a:t>
            </a:r>
            <a:r>
              <a:rPr lang="en-US" i="1" dirty="0"/>
              <a:t>CNBP</a:t>
            </a:r>
            <a:r>
              <a:rPr lang="en-US" dirty="0"/>
              <a:t> causes DM2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B77BD-0744-9344-A28B-C1B30DE7A6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306" y="1346850"/>
            <a:ext cx="6180931" cy="41256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89E5F4-28A0-4D44-A147-002DD0F5D6FB}"/>
              </a:ext>
            </a:extLst>
          </p:cNvPr>
          <p:cNvSpPr/>
          <p:nvPr/>
        </p:nvSpPr>
        <p:spPr>
          <a:xfrm>
            <a:off x="2549235" y="2923309"/>
            <a:ext cx="2299855" cy="6373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D03C56-22F3-3D42-9B7E-C8A04FEE4FF0}"/>
              </a:ext>
            </a:extLst>
          </p:cNvPr>
          <p:cNvSpPr/>
          <p:nvPr/>
        </p:nvSpPr>
        <p:spPr>
          <a:xfrm>
            <a:off x="4427771" y="3262962"/>
            <a:ext cx="2299855" cy="6373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1CAB31-80DC-9B49-9DE2-2D42092A1167}"/>
              </a:ext>
            </a:extLst>
          </p:cNvPr>
          <p:cNvSpPr/>
          <p:nvPr/>
        </p:nvSpPr>
        <p:spPr>
          <a:xfrm>
            <a:off x="3277843" y="4049098"/>
            <a:ext cx="2299855" cy="6373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930AA-278A-8D44-9856-5DD74F138D13}"/>
              </a:ext>
            </a:extLst>
          </p:cNvPr>
          <p:cNvSpPr/>
          <p:nvPr/>
        </p:nvSpPr>
        <p:spPr>
          <a:xfrm>
            <a:off x="4636283" y="2655310"/>
            <a:ext cx="2299855" cy="6373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2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7FC5-B3AF-8849-BD16-63756525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in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7731-C21C-5F47-A4C2-755355B4B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18" y="1495310"/>
            <a:ext cx="603538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700" b="1" i="1" dirty="0">
                <a:solidFill>
                  <a:srgbClr val="C00000"/>
                </a:solidFill>
              </a:rPr>
              <a:t>Effect of diminished CNBP levels?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700" b="1" i="1" dirty="0"/>
          </a:p>
          <a:p>
            <a:pPr marL="0" indent="0">
              <a:lnSpc>
                <a:spcPct val="120000"/>
              </a:lnSpc>
              <a:buNone/>
            </a:pPr>
            <a:endParaRPr lang="en-US" sz="2700" b="1" i="1" dirty="0"/>
          </a:p>
          <a:p>
            <a:pPr marL="0" indent="0" algn="ctr">
              <a:lnSpc>
                <a:spcPct val="300000"/>
              </a:lnSpc>
              <a:buNone/>
            </a:pPr>
            <a:r>
              <a:rPr lang="en-US" sz="2700" b="1" i="1" dirty="0">
                <a:solidFill>
                  <a:srgbClr val="C00000"/>
                </a:solidFill>
              </a:rPr>
              <a:t>Dysregulation from toxic mRNA?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641CA-BDE0-5240-97EF-6F071929AC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691" y="4563594"/>
            <a:ext cx="1787522" cy="1730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746EF-B53C-C44D-BBD1-A75101C918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691" y="2137956"/>
            <a:ext cx="1905000" cy="17399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096FDF-6BBF-9343-A573-3F8D0BEB10BF}"/>
              </a:ext>
            </a:extLst>
          </p:cNvPr>
          <p:cNvCxnSpPr/>
          <p:nvPr/>
        </p:nvCxnSpPr>
        <p:spPr>
          <a:xfrm>
            <a:off x="5528540" y="2264062"/>
            <a:ext cx="0" cy="14876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9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A756-F87B-AF4F-9C49-73DB81D9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43741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model organisms should be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74A1D-BBF7-3740-B408-FE978D63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47" y="5684108"/>
            <a:ext cx="7886700" cy="852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/>
              <a:t>CNBP</a:t>
            </a:r>
            <a:r>
              <a:rPr lang="en-US" dirty="0"/>
              <a:t> mutated </a:t>
            </a:r>
            <a:r>
              <a:rPr lang="en-US" b="1" i="1" dirty="0"/>
              <a:t>Drosophila melanogaster </a:t>
            </a:r>
            <a:r>
              <a:rPr lang="en-US" dirty="0"/>
              <a:t>exhibits</a:t>
            </a:r>
            <a:r>
              <a:rPr lang="en-US" b="1" i="1" dirty="0"/>
              <a:t>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muscle wasting phenotype </a:t>
            </a:r>
            <a:r>
              <a:rPr lang="en-US" dirty="0"/>
              <a:t>and similar </a:t>
            </a:r>
            <a:r>
              <a:rPr lang="en-US" dirty="0">
                <a:solidFill>
                  <a:srgbClr val="FF0000"/>
                </a:solidFill>
              </a:rPr>
              <a:t>molecular defects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EAB6E-E306-7444-9B3B-79ACD3AAC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356" y="1690689"/>
            <a:ext cx="4427105" cy="33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4689-BB5A-9B4A-821C-1D25446B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63BD-34B5-B240-B5A2-DDD71C67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9" y="1850338"/>
            <a:ext cx="8169361" cy="1362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To understand how </a:t>
            </a:r>
            <a:r>
              <a:rPr lang="en-US" sz="2400" b="1" dirty="0">
                <a:solidFill>
                  <a:srgbClr val="002060"/>
                </a:solidFill>
              </a:rPr>
              <a:t>low CNBP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b="1" dirty="0">
                <a:solidFill>
                  <a:srgbClr val="002060"/>
                </a:solidFill>
              </a:rPr>
              <a:t>toxic mRNA </a:t>
            </a:r>
            <a:r>
              <a:rPr lang="en-US" sz="2400" dirty="0">
                <a:solidFill>
                  <a:srgbClr val="002060"/>
                </a:solidFill>
              </a:rPr>
              <a:t>contribute to </a:t>
            </a:r>
            <a:r>
              <a:rPr lang="en-US" sz="2400" b="1" dirty="0">
                <a:solidFill>
                  <a:srgbClr val="002060"/>
                </a:solidFill>
              </a:rPr>
              <a:t>muscle wasting</a:t>
            </a:r>
            <a:r>
              <a:rPr lang="en-US" sz="2400" dirty="0">
                <a:solidFill>
                  <a:srgbClr val="002060"/>
                </a:solidFill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</a:rPr>
              <a:t>myotonia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89ECE-EE5F-7648-B271-F0C1378DE063}"/>
              </a:ext>
            </a:extLst>
          </p:cNvPr>
          <p:cNvSpPr/>
          <p:nvPr/>
        </p:nvSpPr>
        <p:spPr>
          <a:xfrm>
            <a:off x="902042" y="3286897"/>
            <a:ext cx="1952368" cy="654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Aim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125EE-E171-8442-B0E4-073C4FBEA7D6}"/>
              </a:ext>
            </a:extLst>
          </p:cNvPr>
          <p:cNvSpPr/>
          <p:nvPr/>
        </p:nvSpPr>
        <p:spPr>
          <a:xfrm>
            <a:off x="3566983" y="3286897"/>
            <a:ext cx="1952368" cy="654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Aim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81EA0-09F8-4548-B88F-082B0DC9FA77}"/>
              </a:ext>
            </a:extLst>
          </p:cNvPr>
          <p:cNvSpPr/>
          <p:nvPr/>
        </p:nvSpPr>
        <p:spPr>
          <a:xfrm>
            <a:off x="6231924" y="3286897"/>
            <a:ext cx="1952368" cy="654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Aim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7B54E-F771-3741-B06B-E6BEEDF60CE9}"/>
              </a:ext>
            </a:extLst>
          </p:cNvPr>
          <p:cNvSpPr txBox="1"/>
          <p:nvPr/>
        </p:nvSpPr>
        <p:spPr>
          <a:xfrm>
            <a:off x="554508" y="5338118"/>
            <a:ext cx="2491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conserved amino acids important in binding skeletal muscle transcripts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3C377-C1B2-024E-92D9-5097335645BD}"/>
              </a:ext>
            </a:extLst>
          </p:cNvPr>
          <p:cNvSpPr/>
          <p:nvPr/>
        </p:nvSpPr>
        <p:spPr>
          <a:xfrm>
            <a:off x="3350740" y="5338118"/>
            <a:ext cx="238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Identify differentially expressed skeletal muscle mRNAs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F3B6A2-414C-5145-B2D5-DCDCFAF45B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05" y="4167463"/>
            <a:ext cx="1567841" cy="1170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B9E182-A001-9447-A4FC-949DA690D4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135" y="4167463"/>
            <a:ext cx="2029216" cy="11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3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576</Words>
  <Application>Microsoft Macintosh PowerPoint</Application>
  <PresentationFormat>On-screen Show (4:3)</PresentationFormat>
  <Paragraphs>57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CNBP &amp; Myotonic Dystrophy Type 2</vt:lpstr>
      <vt:lpstr>What is myotonic dystrophy type 2 (DM2)?</vt:lpstr>
      <vt:lpstr>What are the symptoms of DM2?</vt:lpstr>
      <vt:lpstr>What is CNBP?</vt:lpstr>
      <vt:lpstr>Is CNBP conserved across species?</vt:lpstr>
      <vt:lpstr>What causes DM2?</vt:lpstr>
      <vt:lpstr>Gaps in knowledge</vt:lpstr>
      <vt:lpstr>What model organisms should be used?</vt:lpstr>
      <vt:lpstr>What is the primary goal?</vt:lpstr>
      <vt:lpstr>Aim 1: Identify conserved aa’s binding skeletal muscle transcripts </vt:lpstr>
      <vt:lpstr>Aim 1: Identify conserved aa’s binding skeletal muscle transcripts </vt:lpstr>
      <vt:lpstr>Aim 1: Identify conserved aa’s binding skeletal muscle transcripts </vt:lpstr>
      <vt:lpstr>Aim 2: Identify differentially expressed skeletal muscle mRNAs </vt:lpstr>
      <vt:lpstr>Aim 2: Identify differentially expressed skeletal muscle mRNAs </vt:lpstr>
      <vt:lpstr>Aim 2: Identify differentially expressed skeletal muscle mRNAs 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CNBP &amp; Myotonic Dystrophy Type 2</dc:title>
  <dc:creator>Paxton Paine</dc:creator>
  <cp:lastModifiedBy>Paxton Paine</cp:lastModifiedBy>
  <cp:revision>18</cp:revision>
  <dcterms:created xsi:type="dcterms:W3CDTF">2018-04-04T20:38:50Z</dcterms:created>
  <dcterms:modified xsi:type="dcterms:W3CDTF">2018-04-06T16:35:35Z</dcterms:modified>
</cp:coreProperties>
</file>